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8" r:id="rId3"/>
    <p:sldId id="257" r:id="rId4"/>
    <p:sldId id="259" r:id="rId5"/>
    <p:sldId id="260" r:id="rId6"/>
    <p:sldId id="262" r:id="rId7"/>
    <p:sldId id="263" r:id="rId8"/>
    <p:sldId id="264" r:id="rId9"/>
    <p:sldId id="267" r:id="rId10"/>
    <p:sldId id="266" r:id="rId11"/>
    <p:sldId id="268" r:id="rId12"/>
    <p:sldId id="269" r:id="rId13"/>
    <p:sldId id="270" r:id="rId14"/>
    <p:sldId id="271" r:id="rId15"/>
    <p:sldId id="272" r:id="rId16"/>
    <p:sldId id="273" r:id="rId17"/>
    <p:sldId id="274" r:id="rId18"/>
    <p:sldId id="275" r:id="rId19"/>
    <p:sldId id="276" r:id="rId20"/>
    <p:sldId id="278" r:id="rId21"/>
    <p:sldId id="277" r:id="rId22"/>
    <p:sldId id="279" r:id="rId23"/>
    <p:sldId id="280" r:id="rId24"/>
    <p:sldId id="281" r:id="rId25"/>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62"/>
    <p:restoredTop sz="89252"/>
  </p:normalViewPr>
  <p:slideViewPr>
    <p:cSldViewPr>
      <p:cViewPr varScale="1">
        <p:scale>
          <a:sx n="103" d="100"/>
          <a:sy n="103" d="100"/>
        </p:scale>
        <p:origin x="2392"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tiff>
</file>

<file path=ppt/media/image11.png>
</file>

<file path=ppt/media/image2.tiff>
</file>

<file path=ppt/media/image3.png>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25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NL" dirty="0"/>
              <a:t>Example!</a:t>
            </a:r>
          </a:p>
          <a:p>
            <a:r>
              <a:rPr lang="en-GB" sz="1200" b="0" i="0" kern="1200" dirty="0">
                <a:solidFill>
                  <a:schemeClr val="tx1"/>
                </a:solidFill>
                <a:effectLst/>
                <a:latin typeface="+mn-lt"/>
                <a:ea typeface="+mn-ea"/>
                <a:cs typeface="+mn-cs"/>
              </a:rPr>
              <a:t>When a user successfully logs in to an application, an action with </a:t>
            </a:r>
            <a:r>
              <a:rPr lang="en-GB" dirty="0"/>
              <a:t>type</a:t>
            </a:r>
            <a:r>
              <a:rPr lang="en-GB" sz="1200" b="0" i="0" kern="1200" dirty="0">
                <a:solidFill>
                  <a:schemeClr val="tx1"/>
                </a:solidFill>
                <a:effectLst/>
                <a:latin typeface="+mn-lt"/>
                <a:ea typeface="+mn-ea"/>
                <a:cs typeface="+mn-cs"/>
              </a:rPr>
              <a:t> </a:t>
            </a:r>
            <a:r>
              <a:rPr lang="en-GB" dirty="0"/>
              <a:t>Login Action</a:t>
            </a:r>
            <a:r>
              <a:rPr lang="en-GB" sz="1200" b="0" i="0" kern="1200" dirty="0">
                <a:solidFill>
                  <a:schemeClr val="tx1"/>
                </a:solidFill>
                <a:effectLst/>
                <a:latin typeface="+mn-lt"/>
                <a:ea typeface="+mn-ea"/>
                <a:cs typeface="+mn-cs"/>
              </a:rPr>
              <a:t> will be dispatched to the store with the user information in the </a:t>
            </a:r>
            <a:r>
              <a:rPr lang="en-GB" dirty="0"/>
              <a:t>payload</a:t>
            </a:r>
            <a:r>
              <a:rPr lang="en-GB" sz="1200" b="0" i="0" kern="1200" dirty="0">
                <a:solidFill>
                  <a:schemeClr val="tx1"/>
                </a:solidFill>
                <a:effectLst/>
                <a:latin typeface="+mn-lt"/>
                <a:ea typeface="+mn-ea"/>
                <a:cs typeface="+mn-cs"/>
              </a:rPr>
              <a:t>. A reducer function will listen to this action and modify the state with the user information. In addition, as a side effect, you also want to save user information in the browser's local storage. An effect can be used to carry out this additional task (side effect).</a:t>
            </a:r>
            <a:endParaRPr lang="en-NL" dirty="0"/>
          </a:p>
        </p:txBody>
      </p:sp>
    </p:spTree>
    <p:extLst>
      <p:ext uri="{BB962C8B-B14F-4D97-AF65-F5344CB8AC3E}">
        <p14:creationId xmlns:p14="http://schemas.microsoft.com/office/powerpoint/2010/main" val="35802998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NL" dirty="0"/>
          </a:p>
        </p:txBody>
      </p:sp>
    </p:spTree>
    <p:extLst>
      <p:ext uri="{BB962C8B-B14F-4D97-AF65-F5344CB8AC3E}">
        <p14:creationId xmlns:p14="http://schemas.microsoft.com/office/powerpoint/2010/main" val="20269940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L" sz="1200" i="1" kern="1200" dirty="0">
                <a:solidFill>
                  <a:schemeClr val="tx1"/>
                </a:solidFill>
                <a:effectLst/>
                <a:latin typeface="+mn-lt"/>
                <a:ea typeface="+mn-ea"/>
                <a:cs typeface="+mn-cs"/>
              </a:rPr>
              <a:t>Popular high profile websites like YouTube are built completely with web components. </a:t>
            </a:r>
            <a:endParaRPr lang="en-NL" sz="1200" kern="1200" dirty="0">
              <a:solidFill>
                <a:schemeClr val="tx1"/>
              </a:solidFill>
              <a:effectLst/>
              <a:latin typeface="+mn-lt"/>
              <a:ea typeface="+mn-ea"/>
              <a:cs typeface="+mn-cs"/>
            </a:endParaRPr>
          </a:p>
          <a:p>
            <a:endParaRPr lang="en-NL" dirty="0"/>
          </a:p>
        </p:txBody>
      </p:sp>
    </p:spTree>
    <p:extLst>
      <p:ext uri="{BB962C8B-B14F-4D97-AF65-F5344CB8AC3E}">
        <p14:creationId xmlns:p14="http://schemas.microsoft.com/office/powerpoint/2010/main" val="14911673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729071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As you are well aware, an Angular application is typically made up of many components. Each of these components has its own state and has no awareness of the state of the other components. In order to share information between parent-child components, we use </a:t>
            </a:r>
            <a:r>
              <a:rPr lang="en-GB" dirty="0"/>
              <a:t>@Input</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and</a:t>
            </a:r>
            <a:r>
              <a:rPr lang="en-GB" dirty="0" err="1"/>
              <a:t>@Output</a:t>
            </a:r>
            <a:r>
              <a:rPr lang="en-GB" sz="1200" b="0" i="0" kern="1200" dirty="0">
                <a:solidFill>
                  <a:schemeClr val="tx1"/>
                </a:solidFill>
                <a:effectLst/>
                <a:latin typeface="+mn-lt"/>
                <a:ea typeface="+mn-ea"/>
                <a:cs typeface="+mn-cs"/>
              </a:rPr>
              <a:t> decorators. However, this approach is practical only if your application consists of a few components, as shown below.</a:t>
            </a:r>
            <a:endParaRPr lang="en-NL" dirty="0"/>
          </a:p>
        </p:txBody>
      </p:sp>
    </p:spTree>
    <p:extLst>
      <p:ext uri="{BB962C8B-B14F-4D97-AF65-F5344CB8AC3E}">
        <p14:creationId xmlns:p14="http://schemas.microsoft.com/office/powerpoint/2010/main" val="1325481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015540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905801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Based on the action type, the store decides which operations to execute. </a:t>
            </a:r>
          </a:p>
          <a:p>
            <a:r>
              <a:rPr lang="en-GB" sz="1200" b="1" i="0" kern="1200" dirty="0">
                <a:solidFill>
                  <a:schemeClr val="tx1"/>
                </a:solidFill>
                <a:effectLst/>
                <a:latin typeface="+mn-lt"/>
                <a:ea typeface="+mn-ea"/>
                <a:cs typeface="+mn-cs"/>
              </a:rPr>
              <a:t>P</a:t>
            </a:r>
            <a:r>
              <a:rPr lang="en-GB" b="1" dirty="0"/>
              <a:t>ayload</a:t>
            </a:r>
            <a:r>
              <a:rPr lang="en-GB" sz="1200" b="0" i="0" kern="1200" dirty="0">
                <a:solidFill>
                  <a:schemeClr val="tx1"/>
                </a:solidFill>
                <a:effectLst/>
                <a:latin typeface="+mn-lt"/>
                <a:ea typeface="+mn-ea"/>
                <a:cs typeface="+mn-cs"/>
              </a:rPr>
              <a:t> is an optional attribute that will be used by </a:t>
            </a:r>
            <a:r>
              <a:rPr lang="en-GB" sz="1200" b="1" i="0" kern="1200" dirty="0">
                <a:solidFill>
                  <a:schemeClr val="tx1"/>
                </a:solidFill>
                <a:effectLst/>
                <a:latin typeface="+mn-lt"/>
                <a:ea typeface="+mn-ea"/>
                <a:cs typeface="+mn-cs"/>
              </a:rPr>
              <a:t>reducers</a:t>
            </a:r>
            <a:r>
              <a:rPr lang="en-GB" sz="1200" b="0" i="0" kern="1200" dirty="0">
                <a:solidFill>
                  <a:schemeClr val="tx1"/>
                </a:solidFill>
                <a:effectLst/>
                <a:latin typeface="+mn-lt"/>
                <a:ea typeface="+mn-ea"/>
                <a:cs typeface="+mn-cs"/>
              </a:rPr>
              <a:t> to modify the state.</a:t>
            </a:r>
          </a:p>
          <a:p>
            <a:endParaRPr lang="en-NL" dirty="0"/>
          </a:p>
        </p:txBody>
      </p:sp>
    </p:spTree>
    <p:extLst>
      <p:ext uri="{BB962C8B-B14F-4D97-AF65-F5344CB8AC3E}">
        <p14:creationId xmlns:p14="http://schemas.microsoft.com/office/powerpoint/2010/main" val="40340308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Reducers take in two parameters, the current state and the action</a:t>
            </a:r>
            <a:endParaRPr lang="en-NL" dirty="0"/>
          </a:p>
        </p:txBody>
      </p:sp>
    </p:spTree>
    <p:extLst>
      <p:ext uri="{BB962C8B-B14F-4D97-AF65-F5344CB8AC3E}">
        <p14:creationId xmlns:p14="http://schemas.microsoft.com/office/powerpoint/2010/main" val="3385943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B496B693-9FDE-D34D-BA2D-87876F5E0558}" type="datetime1">
              <a:rPr lang="en-US" smtClean="0"/>
              <a:t>6/10/20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dirty="0"/>
          </a:p>
        </p:txBody>
      </p:sp>
      <p:sp>
        <p:nvSpPr>
          <p:cNvPr id="3" name="Holder 3"/>
          <p:cNvSpPr>
            <a:spLocks noGrp="1"/>
          </p:cNvSpPr>
          <p:nvPr>
            <p:ph type="body" idx="1"/>
          </p:nvPr>
        </p:nvSpPr>
        <p:spPr>
          <a:xfrm>
            <a:off x="1586617" y="2257425"/>
            <a:ext cx="8895474" cy="4201518"/>
          </a:xfrm>
        </p:spPr>
        <p:txBody>
          <a:bodyPr lIns="0" tIns="0" rIns="0" bIns="0"/>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C668659-E1B9-F248-8B7A-62E98257FA2B}" type="datetime1">
              <a:rPr lang="en-US" smtClean="0"/>
              <a:t>6/10/20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8" name="bk object 18"/>
          <p:cNvSpPr/>
          <p:nvPr/>
        </p:nvSpPr>
        <p:spPr>
          <a:xfrm>
            <a:off x="1505596" y="1189491"/>
            <a:ext cx="6314690" cy="4848596"/>
          </a:xfrm>
          <a:prstGeom prst="rect">
            <a:avLst/>
          </a:prstGeom>
          <a:blipFill>
            <a:blip r:embed="rId2" cstate="print"/>
            <a:stretch>
              <a:fillRect/>
            </a:stretch>
          </a:blipFill>
        </p:spPr>
        <p:txBody>
          <a:bodyPr wrap="square" lIns="0" tIns="0" rIns="0" bIns="0" rtlCol="0"/>
          <a:lstStyle/>
          <a:p>
            <a:endParaRPr/>
          </a:p>
        </p:txBody>
      </p:sp>
      <p:sp>
        <p:nvSpPr>
          <p:cNvPr id="19" name="bk object 19"/>
          <p:cNvSpPr/>
          <p:nvPr/>
        </p:nvSpPr>
        <p:spPr>
          <a:xfrm>
            <a:off x="1997845" y="2045979"/>
            <a:ext cx="1568450" cy="1567180"/>
          </a:xfrm>
          <a:custGeom>
            <a:avLst/>
            <a:gdLst/>
            <a:ahLst/>
            <a:cxnLst/>
            <a:rect l="l" t="t" r="r" b="b"/>
            <a:pathLst>
              <a:path w="1568450" h="1567179">
                <a:moveTo>
                  <a:pt x="0" y="1566671"/>
                </a:moveTo>
                <a:lnTo>
                  <a:pt x="1568195" y="1566671"/>
                </a:lnTo>
                <a:lnTo>
                  <a:pt x="1568195" y="0"/>
                </a:lnTo>
                <a:lnTo>
                  <a:pt x="0" y="0"/>
                </a:lnTo>
                <a:lnTo>
                  <a:pt x="0" y="1566671"/>
                </a:lnTo>
                <a:close/>
              </a:path>
            </a:pathLst>
          </a:custGeom>
          <a:solidFill>
            <a:srgbClr val="00CC99"/>
          </a:solidFill>
        </p:spPr>
        <p:txBody>
          <a:bodyPr wrap="square" lIns="0" tIns="0" rIns="0" bIns="0" rtlCol="0"/>
          <a:lstStyle/>
          <a:p>
            <a:endParaRPr/>
          </a:p>
        </p:txBody>
      </p:sp>
      <p:sp>
        <p:nvSpPr>
          <p:cNvPr id="20" name="bk object 20"/>
          <p:cNvSpPr/>
          <p:nvPr/>
        </p:nvSpPr>
        <p:spPr>
          <a:xfrm>
            <a:off x="1990986" y="2039121"/>
            <a:ext cx="1582420" cy="1580515"/>
          </a:xfrm>
          <a:custGeom>
            <a:avLst/>
            <a:gdLst/>
            <a:ahLst/>
            <a:cxnLst/>
            <a:rect l="l" t="t" r="r" b="b"/>
            <a:pathLst>
              <a:path w="1582420" h="1580514">
                <a:moveTo>
                  <a:pt x="1581911" y="0"/>
                </a:moveTo>
                <a:lnTo>
                  <a:pt x="0" y="0"/>
                </a:lnTo>
                <a:lnTo>
                  <a:pt x="0" y="1580387"/>
                </a:lnTo>
                <a:lnTo>
                  <a:pt x="1581911" y="1580387"/>
                </a:lnTo>
                <a:lnTo>
                  <a:pt x="1581911" y="1573529"/>
                </a:lnTo>
                <a:lnTo>
                  <a:pt x="13715" y="1573529"/>
                </a:lnTo>
                <a:lnTo>
                  <a:pt x="6857" y="1566671"/>
                </a:lnTo>
                <a:lnTo>
                  <a:pt x="13715" y="1566671"/>
                </a:lnTo>
                <a:lnTo>
                  <a:pt x="13715" y="13715"/>
                </a:lnTo>
                <a:lnTo>
                  <a:pt x="6857" y="13715"/>
                </a:lnTo>
                <a:lnTo>
                  <a:pt x="13715" y="6857"/>
                </a:lnTo>
                <a:lnTo>
                  <a:pt x="1581911" y="6857"/>
                </a:lnTo>
                <a:lnTo>
                  <a:pt x="1581911" y="0"/>
                </a:lnTo>
                <a:close/>
              </a:path>
              <a:path w="1582420" h="1580514">
                <a:moveTo>
                  <a:pt x="13715" y="1566671"/>
                </a:moveTo>
                <a:lnTo>
                  <a:pt x="6857" y="1566671"/>
                </a:lnTo>
                <a:lnTo>
                  <a:pt x="13715" y="1573529"/>
                </a:lnTo>
                <a:lnTo>
                  <a:pt x="13715" y="1566671"/>
                </a:lnTo>
                <a:close/>
              </a:path>
              <a:path w="1582420" h="1580514">
                <a:moveTo>
                  <a:pt x="1568192" y="1566671"/>
                </a:moveTo>
                <a:lnTo>
                  <a:pt x="13715" y="1566671"/>
                </a:lnTo>
                <a:lnTo>
                  <a:pt x="13715" y="1573529"/>
                </a:lnTo>
                <a:lnTo>
                  <a:pt x="1568192" y="1573529"/>
                </a:lnTo>
                <a:lnTo>
                  <a:pt x="1568192" y="1566671"/>
                </a:lnTo>
                <a:close/>
              </a:path>
              <a:path w="1582420" h="1580514">
                <a:moveTo>
                  <a:pt x="1568192" y="6857"/>
                </a:moveTo>
                <a:lnTo>
                  <a:pt x="1568192" y="1573529"/>
                </a:lnTo>
                <a:lnTo>
                  <a:pt x="1575050" y="1566671"/>
                </a:lnTo>
                <a:lnTo>
                  <a:pt x="1581911" y="1566671"/>
                </a:lnTo>
                <a:lnTo>
                  <a:pt x="1581911" y="13715"/>
                </a:lnTo>
                <a:lnTo>
                  <a:pt x="1575050" y="13715"/>
                </a:lnTo>
                <a:lnTo>
                  <a:pt x="1568192" y="6857"/>
                </a:lnTo>
                <a:close/>
              </a:path>
              <a:path w="1582420" h="1580514">
                <a:moveTo>
                  <a:pt x="1581911" y="1566671"/>
                </a:moveTo>
                <a:lnTo>
                  <a:pt x="1575050" y="1566671"/>
                </a:lnTo>
                <a:lnTo>
                  <a:pt x="1568192" y="1573529"/>
                </a:lnTo>
                <a:lnTo>
                  <a:pt x="1581911" y="1573529"/>
                </a:lnTo>
                <a:lnTo>
                  <a:pt x="1581911" y="1566671"/>
                </a:lnTo>
                <a:close/>
              </a:path>
              <a:path w="1582420" h="1580514">
                <a:moveTo>
                  <a:pt x="13715" y="6857"/>
                </a:moveTo>
                <a:lnTo>
                  <a:pt x="6857" y="13715"/>
                </a:lnTo>
                <a:lnTo>
                  <a:pt x="13715" y="13715"/>
                </a:lnTo>
                <a:lnTo>
                  <a:pt x="13715" y="6857"/>
                </a:lnTo>
                <a:close/>
              </a:path>
              <a:path w="1582420" h="1580514">
                <a:moveTo>
                  <a:pt x="1568192" y="6857"/>
                </a:moveTo>
                <a:lnTo>
                  <a:pt x="13715" y="6857"/>
                </a:lnTo>
                <a:lnTo>
                  <a:pt x="13715" y="13715"/>
                </a:lnTo>
                <a:lnTo>
                  <a:pt x="1568192" y="13715"/>
                </a:lnTo>
                <a:lnTo>
                  <a:pt x="1568192" y="6857"/>
                </a:lnTo>
                <a:close/>
              </a:path>
              <a:path w="1582420" h="1580514">
                <a:moveTo>
                  <a:pt x="1581911" y="6857"/>
                </a:moveTo>
                <a:lnTo>
                  <a:pt x="1568192" y="6857"/>
                </a:lnTo>
                <a:lnTo>
                  <a:pt x="1575050" y="13715"/>
                </a:lnTo>
                <a:lnTo>
                  <a:pt x="1581911" y="13715"/>
                </a:lnTo>
                <a:lnTo>
                  <a:pt x="1581911" y="6857"/>
                </a:lnTo>
                <a:close/>
              </a:path>
            </a:pathLst>
          </a:custGeom>
          <a:solidFill>
            <a:srgbClr val="00956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B6121E9A-9D8F-554C-B283-F41E0A321D9E}" type="datetime1">
              <a:rPr lang="en-US" smtClean="0"/>
              <a:t>6/10/20</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830FFAC-C408-5B4A-A43B-C51D21E865D6}" type="datetime1">
              <a:rPr lang="en-US" smtClean="0"/>
              <a:t>6/10/20</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AAFBA3EB-6224-474F-84CA-5E91E4443D27}" type="datetime1">
              <a:rPr lang="en-US" smtClean="0"/>
              <a:t>6/10/20</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460615" y="483077"/>
            <a:ext cx="9772169" cy="354965"/>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0" y="1876425"/>
            <a:ext cx="10736975" cy="4811118"/>
          </a:xfrm>
          <a:prstGeom prst="rect">
            <a:avLst/>
          </a:prstGeom>
        </p:spPr>
        <p:txBody>
          <a:bodyPr wrap="square" lIns="0" tIns="0" rIns="0" bIns="0">
            <a:spAutoFit/>
          </a:bodyPr>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5A1FA41D-3A39-F741-AA79-3F454EC99F26}" type="datetime1">
              <a:rPr lang="en-US" smtClean="0"/>
              <a:t>6/10/20</a:t>
            </a:fld>
            <a:endParaRPr lang="en-US"/>
          </a:p>
        </p:txBody>
      </p:sp>
      <p:sp>
        <p:nvSpPr>
          <p:cNvPr id="6" name="Holder 6"/>
          <p:cNvSpPr>
            <a:spLocks noGrp="1"/>
          </p:cNvSpPr>
          <p:nvPr>
            <p:ph type="sldNum" sz="quarter" idx="7"/>
          </p:nvPr>
        </p:nvSpPr>
        <p:spPr>
          <a:xfrm>
            <a:off x="10263017" y="7288395"/>
            <a:ext cx="191134" cy="152400"/>
          </a:xfrm>
          <a:prstGeom prst="rect">
            <a:avLst/>
          </a:prstGeom>
        </p:spPr>
        <p:txBody>
          <a:bodyPr wrap="square" lIns="0" tIns="0" rIns="0" bIns="0">
            <a:spAutoFit/>
          </a:bodyPr>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redux.js.or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tiff"/></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medium.com/better-programming/angular-getting-started-with-ngrx-75b9139c23eb" TargetMode="External"/><Relationship Id="rId2" Type="http://schemas.openxmlformats.org/officeDocument/2006/relationships/hyperlink" Target="https://medium.com/better-programming/angular-building-a-crud-application-with-ngrx-40e5f1c0b50c"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Custom</a:t>
            </a:r>
            <a:r>
              <a:rPr lang="nl-NL" sz="4300" b="1" spc="-5"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elements</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8F33-9E1D-CA48-B251-E382D10C92B2}"/>
              </a:ext>
            </a:extLst>
          </p:cNvPr>
          <p:cNvSpPr>
            <a:spLocks noGrp="1"/>
          </p:cNvSpPr>
          <p:nvPr>
            <p:ph type="title"/>
          </p:nvPr>
        </p:nvSpPr>
        <p:spPr>
          <a:xfrm>
            <a:off x="460615" y="483077"/>
            <a:ext cx="9772169" cy="423193"/>
          </a:xfrm>
        </p:spPr>
        <p:txBody>
          <a:bodyPr/>
          <a:lstStyle/>
          <a:p>
            <a:pPr algn="ctr"/>
            <a:r>
              <a:rPr lang="en-NL" dirty="0"/>
              <a:t>NgRx/Redux</a:t>
            </a:r>
          </a:p>
        </p:txBody>
      </p:sp>
      <p:pic>
        <p:nvPicPr>
          <p:cNvPr id="4" name="Picture 3">
            <a:extLst>
              <a:ext uri="{FF2B5EF4-FFF2-40B4-BE49-F238E27FC236}">
                <a16:creationId xmlns:a16="http://schemas.microsoft.com/office/drawing/2014/main" id="{168EC848-6286-3D41-BE2F-8E9BDBA296ED}"/>
              </a:ext>
            </a:extLst>
          </p:cNvPr>
          <p:cNvPicPr>
            <a:picLocks noChangeAspect="1"/>
          </p:cNvPicPr>
          <p:nvPr/>
        </p:nvPicPr>
        <p:blipFill>
          <a:blip r:embed="rId2"/>
          <a:stretch>
            <a:fillRect/>
          </a:stretch>
        </p:blipFill>
        <p:spPr>
          <a:xfrm>
            <a:off x="1980045" y="2181225"/>
            <a:ext cx="6572993" cy="3124200"/>
          </a:xfrm>
          <a:prstGeom prst="rect">
            <a:avLst/>
          </a:prstGeom>
        </p:spPr>
      </p:pic>
    </p:spTree>
    <p:extLst>
      <p:ext uri="{BB962C8B-B14F-4D97-AF65-F5344CB8AC3E}">
        <p14:creationId xmlns:p14="http://schemas.microsoft.com/office/powerpoint/2010/main" val="5633535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EA74A-978D-E945-B409-D6665C616C1F}"/>
              </a:ext>
            </a:extLst>
          </p:cNvPr>
          <p:cNvSpPr>
            <a:spLocks noGrp="1"/>
          </p:cNvSpPr>
          <p:nvPr>
            <p:ph type="title"/>
          </p:nvPr>
        </p:nvSpPr>
        <p:spPr>
          <a:xfrm>
            <a:off x="460615" y="483077"/>
            <a:ext cx="9772169" cy="423193"/>
          </a:xfrm>
        </p:spPr>
        <p:txBody>
          <a:bodyPr/>
          <a:lstStyle/>
          <a:p>
            <a:pPr algn="ctr"/>
            <a:r>
              <a:rPr lang="en-NL" dirty="0"/>
              <a:t>What is NgRX?</a:t>
            </a:r>
          </a:p>
        </p:txBody>
      </p:sp>
      <p:sp>
        <p:nvSpPr>
          <p:cNvPr id="3" name="Text Placeholder 2">
            <a:extLst>
              <a:ext uri="{FF2B5EF4-FFF2-40B4-BE49-F238E27FC236}">
                <a16:creationId xmlns:a16="http://schemas.microsoft.com/office/drawing/2014/main" id="{8D11AFCC-095B-BD44-A445-A675DFB247B4}"/>
              </a:ext>
            </a:extLst>
          </p:cNvPr>
          <p:cNvSpPr>
            <a:spLocks noGrp="1"/>
          </p:cNvSpPr>
          <p:nvPr>
            <p:ph type="body" idx="1"/>
          </p:nvPr>
        </p:nvSpPr>
        <p:spPr>
          <a:xfrm>
            <a:off x="460615" y="2257425"/>
            <a:ext cx="10143885" cy="300082"/>
          </a:xfrm>
        </p:spPr>
        <p:txBody>
          <a:bodyPr/>
          <a:lstStyle/>
          <a:p>
            <a:pPr algn="ctr"/>
            <a:r>
              <a:rPr lang="en-GB" dirty="0" err="1"/>
              <a:t>NgRx</a:t>
            </a:r>
            <a:r>
              <a:rPr lang="en-GB" dirty="0"/>
              <a:t> is a </a:t>
            </a:r>
            <a:r>
              <a:rPr lang="en-GB" b="1" i="1" dirty="0"/>
              <a:t>state</a:t>
            </a:r>
            <a:r>
              <a:rPr lang="en-GB" dirty="0"/>
              <a:t> management system that is based on the </a:t>
            </a:r>
            <a:r>
              <a:rPr lang="en-GB" b="1" i="1" dirty="0">
                <a:hlinkClick r:id="rId2"/>
              </a:rPr>
              <a:t>Redux</a:t>
            </a:r>
            <a:r>
              <a:rPr lang="en-GB" dirty="0"/>
              <a:t> </a:t>
            </a:r>
            <a:r>
              <a:rPr lang="en-GB" b="1" dirty="0"/>
              <a:t>pattern</a:t>
            </a:r>
            <a:endParaRPr lang="en-NL" b="1" dirty="0"/>
          </a:p>
        </p:txBody>
      </p:sp>
    </p:spTree>
    <p:extLst>
      <p:ext uri="{BB962C8B-B14F-4D97-AF65-F5344CB8AC3E}">
        <p14:creationId xmlns:p14="http://schemas.microsoft.com/office/powerpoint/2010/main" val="2771453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FDC8-794C-E841-9350-28848847D8F6}"/>
              </a:ext>
            </a:extLst>
          </p:cNvPr>
          <p:cNvSpPr>
            <a:spLocks noGrp="1"/>
          </p:cNvSpPr>
          <p:nvPr>
            <p:ph type="title"/>
          </p:nvPr>
        </p:nvSpPr>
        <p:spPr>
          <a:xfrm>
            <a:off x="460615" y="483077"/>
            <a:ext cx="9772169" cy="423193"/>
          </a:xfrm>
        </p:spPr>
        <p:txBody>
          <a:bodyPr/>
          <a:lstStyle/>
          <a:p>
            <a:pPr algn="ctr"/>
            <a:r>
              <a:rPr lang="en-NL" dirty="0"/>
              <a:t>State?</a:t>
            </a:r>
          </a:p>
        </p:txBody>
      </p:sp>
      <p:sp>
        <p:nvSpPr>
          <p:cNvPr id="3" name="Text Placeholder 2">
            <a:extLst>
              <a:ext uri="{FF2B5EF4-FFF2-40B4-BE49-F238E27FC236}">
                <a16:creationId xmlns:a16="http://schemas.microsoft.com/office/drawing/2014/main" id="{BFF957EB-179F-A342-AECA-42DBD79AA30B}"/>
              </a:ext>
            </a:extLst>
          </p:cNvPr>
          <p:cNvSpPr>
            <a:spLocks noGrp="1"/>
          </p:cNvSpPr>
          <p:nvPr>
            <p:ph type="body" idx="1"/>
          </p:nvPr>
        </p:nvSpPr>
        <p:spPr>
          <a:xfrm>
            <a:off x="1586617" y="2257425"/>
            <a:ext cx="8895474" cy="3000821"/>
          </a:xfrm>
        </p:spPr>
        <p:txBody>
          <a:bodyPr/>
          <a:lstStyle/>
          <a:p>
            <a:r>
              <a:rPr lang="en-GB" dirty="0"/>
              <a:t>Application state is the </a:t>
            </a:r>
            <a:r>
              <a:rPr lang="en-GB" b="1" i="1" dirty="0"/>
              <a:t>entire memory </a:t>
            </a:r>
            <a:r>
              <a:rPr lang="en-GB" dirty="0"/>
              <a:t>of the application. </a:t>
            </a:r>
          </a:p>
          <a:p>
            <a:endParaRPr lang="en-GB" dirty="0"/>
          </a:p>
          <a:p>
            <a:endParaRPr lang="en-GB" dirty="0"/>
          </a:p>
          <a:p>
            <a:r>
              <a:rPr lang="en-GB" dirty="0"/>
              <a:t>In simple terms, application state is composed of:</a:t>
            </a:r>
          </a:p>
          <a:p>
            <a:endParaRPr lang="en-GB" dirty="0"/>
          </a:p>
          <a:p>
            <a:pPr marL="342900" indent="-342900">
              <a:buFont typeface="Arial" panose="020B0604020202020204" pitchFamily="34" charset="0"/>
              <a:buChar char="•"/>
            </a:pPr>
            <a:r>
              <a:rPr lang="en-GB" dirty="0"/>
              <a:t>data received by API calls</a:t>
            </a:r>
          </a:p>
          <a:p>
            <a:pPr marL="342900" indent="-342900">
              <a:buFont typeface="Arial" panose="020B0604020202020204" pitchFamily="34" charset="0"/>
              <a:buChar char="•"/>
            </a:pPr>
            <a:r>
              <a:rPr lang="en-GB" dirty="0"/>
              <a:t>user inputs</a:t>
            </a:r>
          </a:p>
          <a:p>
            <a:pPr marL="342900" indent="-342900">
              <a:buFont typeface="Arial" panose="020B0604020202020204" pitchFamily="34" charset="0"/>
              <a:buChar char="•"/>
            </a:pPr>
            <a:r>
              <a:rPr lang="en-GB" dirty="0"/>
              <a:t>presentation UI state</a:t>
            </a:r>
          </a:p>
          <a:p>
            <a:pPr marL="342900" indent="-342900">
              <a:buFont typeface="Arial" panose="020B0604020202020204" pitchFamily="34" charset="0"/>
              <a:buChar char="•"/>
            </a:pPr>
            <a:r>
              <a:rPr lang="en-GB" dirty="0"/>
              <a:t>application preferences    </a:t>
            </a:r>
          </a:p>
          <a:p>
            <a:pPr marL="342900" indent="-342900">
              <a:buFont typeface="Arial" panose="020B0604020202020204" pitchFamily="34" charset="0"/>
              <a:buChar char="•"/>
            </a:pPr>
            <a:r>
              <a:rPr lang="en-GB" dirty="0"/>
              <a:t>etc…</a:t>
            </a:r>
            <a:endParaRPr lang="en-NL" dirty="0"/>
          </a:p>
        </p:txBody>
      </p:sp>
    </p:spTree>
    <p:extLst>
      <p:ext uri="{BB962C8B-B14F-4D97-AF65-F5344CB8AC3E}">
        <p14:creationId xmlns:p14="http://schemas.microsoft.com/office/powerpoint/2010/main" val="7013488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3046-C81A-EB47-93E5-399654565B33}"/>
              </a:ext>
            </a:extLst>
          </p:cNvPr>
          <p:cNvSpPr>
            <a:spLocks noGrp="1"/>
          </p:cNvSpPr>
          <p:nvPr>
            <p:ph type="title"/>
          </p:nvPr>
        </p:nvSpPr>
        <p:spPr>
          <a:xfrm>
            <a:off x="460615" y="483077"/>
            <a:ext cx="9772169" cy="423193"/>
          </a:xfrm>
        </p:spPr>
        <p:txBody>
          <a:bodyPr/>
          <a:lstStyle/>
          <a:p>
            <a:pPr algn="ctr"/>
            <a:r>
              <a:rPr lang="en-NL" dirty="0"/>
              <a:t>How to communicate between components?</a:t>
            </a:r>
          </a:p>
        </p:txBody>
      </p:sp>
      <p:pic>
        <p:nvPicPr>
          <p:cNvPr id="4" name="Picture 3">
            <a:extLst>
              <a:ext uri="{FF2B5EF4-FFF2-40B4-BE49-F238E27FC236}">
                <a16:creationId xmlns:a16="http://schemas.microsoft.com/office/drawing/2014/main" id="{27E536E4-564D-C84B-866B-57E841A1BFD5}"/>
              </a:ext>
            </a:extLst>
          </p:cNvPr>
          <p:cNvPicPr>
            <a:picLocks noChangeAspect="1"/>
          </p:cNvPicPr>
          <p:nvPr/>
        </p:nvPicPr>
        <p:blipFill>
          <a:blip r:embed="rId3"/>
          <a:stretch>
            <a:fillRect/>
          </a:stretch>
        </p:blipFill>
        <p:spPr>
          <a:xfrm>
            <a:off x="901700" y="2193925"/>
            <a:ext cx="8890000" cy="3175000"/>
          </a:xfrm>
          <a:prstGeom prst="rect">
            <a:avLst/>
          </a:prstGeom>
        </p:spPr>
      </p:pic>
    </p:spTree>
    <p:extLst>
      <p:ext uri="{BB962C8B-B14F-4D97-AF65-F5344CB8AC3E}">
        <p14:creationId xmlns:p14="http://schemas.microsoft.com/office/powerpoint/2010/main" val="1239798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5D87-FEC7-374F-890A-043191B522D9}"/>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01A46283-6F5B-C24A-9F40-BCF791FE7FD4}"/>
              </a:ext>
            </a:extLst>
          </p:cNvPr>
          <p:cNvSpPr>
            <a:spLocks noGrp="1"/>
          </p:cNvSpPr>
          <p:nvPr>
            <p:ph type="body" idx="1"/>
          </p:nvPr>
        </p:nvSpPr>
        <p:spPr>
          <a:xfrm>
            <a:off x="1586617" y="2257425"/>
            <a:ext cx="8895474" cy="1969770"/>
          </a:xfrm>
        </p:spPr>
        <p:txBody>
          <a:bodyPr/>
          <a:lstStyle/>
          <a:p>
            <a:pPr algn="ctr"/>
            <a:r>
              <a:rPr lang="en-NL" sz="3200" b="1" dirty="0">
                <a:solidFill>
                  <a:srgbClr val="FF0000"/>
                </a:solidFill>
              </a:rPr>
              <a:t>Don’t use @Input and @output</a:t>
            </a:r>
          </a:p>
          <a:p>
            <a:pPr algn="ctr"/>
            <a:endParaRPr lang="en-NL" sz="3200" dirty="0"/>
          </a:p>
          <a:p>
            <a:pPr algn="ctr"/>
            <a:endParaRPr lang="en-NL" sz="3200" dirty="0"/>
          </a:p>
          <a:p>
            <a:pPr algn="ctr"/>
            <a:r>
              <a:rPr lang="en-NL" sz="3200" b="1" dirty="0">
                <a:solidFill>
                  <a:srgbClr val="00B050"/>
                </a:solidFill>
              </a:rPr>
              <a:t>Use Redux !</a:t>
            </a:r>
          </a:p>
        </p:txBody>
      </p:sp>
    </p:spTree>
    <p:extLst>
      <p:ext uri="{BB962C8B-B14F-4D97-AF65-F5344CB8AC3E}">
        <p14:creationId xmlns:p14="http://schemas.microsoft.com/office/powerpoint/2010/main" val="2556501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1. Single source of truth</a:t>
            </a:r>
          </a:p>
          <a:p>
            <a:endParaRPr lang="en-NL" dirty="0"/>
          </a:p>
          <a:p>
            <a:endParaRPr lang="en-NL" dirty="0"/>
          </a:p>
          <a:p>
            <a:endParaRPr lang="en-NL" dirty="0"/>
          </a:p>
        </p:txBody>
      </p:sp>
      <p:pic>
        <p:nvPicPr>
          <p:cNvPr id="4" name="Picture 3">
            <a:extLst>
              <a:ext uri="{FF2B5EF4-FFF2-40B4-BE49-F238E27FC236}">
                <a16:creationId xmlns:a16="http://schemas.microsoft.com/office/drawing/2014/main" id="{71BA07B9-2512-1C4B-9EE3-B81AC48E83FF}"/>
              </a:ext>
            </a:extLst>
          </p:cNvPr>
          <p:cNvPicPr>
            <a:picLocks noChangeAspect="1"/>
          </p:cNvPicPr>
          <p:nvPr/>
        </p:nvPicPr>
        <p:blipFill>
          <a:blip r:embed="rId2"/>
          <a:stretch>
            <a:fillRect/>
          </a:stretch>
        </p:blipFill>
        <p:spPr>
          <a:xfrm>
            <a:off x="3975100" y="2795587"/>
            <a:ext cx="5435600" cy="3906838"/>
          </a:xfrm>
          <a:prstGeom prst="rect">
            <a:avLst/>
          </a:prstGeom>
        </p:spPr>
      </p:pic>
    </p:spTree>
    <p:extLst>
      <p:ext uri="{BB962C8B-B14F-4D97-AF65-F5344CB8AC3E}">
        <p14:creationId xmlns:p14="http://schemas.microsoft.com/office/powerpoint/2010/main" val="3469049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800493"/>
          </a:xfrm>
        </p:spPr>
        <p:txBody>
          <a:bodyPr/>
          <a:lstStyle/>
          <a:p>
            <a:r>
              <a:rPr lang="en-GB" b="1" dirty="0"/>
              <a:t>2. State is immutable</a:t>
            </a:r>
          </a:p>
          <a:p>
            <a:endParaRPr lang="en-GB" b="1" dirty="0"/>
          </a:p>
          <a:p>
            <a:r>
              <a:rPr lang="en-GB" dirty="0"/>
              <a:t>In order to make changes in the state, you have to </a:t>
            </a:r>
            <a:r>
              <a:rPr lang="en-GB" b="1" i="1" dirty="0"/>
              <a:t>dispatch actions</a:t>
            </a:r>
          </a:p>
          <a:p>
            <a:endParaRPr lang="en-NL" dirty="0"/>
          </a:p>
          <a:p>
            <a:endParaRPr lang="en-NL" dirty="0"/>
          </a:p>
          <a:p>
            <a:endParaRPr lang="en-NL" dirty="0"/>
          </a:p>
        </p:txBody>
      </p:sp>
    </p:spTree>
    <p:extLst>
      <p:ext uri="{BB962C8B-B14F-4D97-AF65-F5344CB8AC3E}">
        <p14:creationId xmlns:p14="http://schemas.microsoft.com/office/powerpoint/2010/main" val="9565023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3. State is modified with pure functions = via </a:t>
            </a:r>
            <a:r>
              <a:rPr lang="en-GB" b="1" i="1" dirty="0"/>
              <a:t>Reducers</a:t>
            </a:r>
          </a:p>
          <a:p>
            <a:endParaRPr lang="en-NL" dirty="0"/>
          </a:p>
          <a:p>
            <a:endParaRPr lang="en-NL" dirty="0"/>
          </a:p>
          <a:p>
            <a:endParaRPr lang="en-NL" dirty="0"/>
          </a:p>
        </p:txBody>
      </p:sp>
    </p:spTree>
    <p:extLst>
      <p:ext uri="{BB962C8B-B14F-4D97-AF65-F5344CB8AC3E}">
        <p14:creationId xmlns:p14="http://schemas.microsoft.com/office/powerpoint/2010/main" val="39641291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29EF-A99D-1A46-A423-8214D1AFF16E}"/>
              </a:ext>
            </a:extLst>
          </p:cNvPr>
          <p:cNvSpPr>
            <a:spLocks noGrp="1"/>
          </p:cNvSpPr>
          <p:nvPr>
            <p:ph type="title"/>
          </p:nvPr>
        </p:nvSpPr>
        <p:spPr>
          <a:xfrm>
            <a:off x="460615" y="483077"/>
            <a:ext cx="9772169" cy="846386"/>
          </a:xfrm>
        </p:spPr>
        <p:txBody>
          <a:bodyPr/>
          <a:lstStyle/>
          <a:p>
            <a:pPr algn="ctr"/>
            <a:r>
              <a:rPr lang="en-GB" dirty="0"/>
              <a:t>Fundamental Elements of </a:t>
            </a:r>
            <a:r>
              <a:rPr lang="en-GB" dirty="0" err="1"/>
              <a:t>NgRx</a:t>
            </a:r>
            <a:br>
              <a:rPr lang="en-GB" dirty="0"/>
            </a:br>
            <a:endParaRPr lang="en-NL" dirty="0"/>
          </a:p>
        </p:txBody>
      </p:sp>
      <p:sp>
        <p:nvSpPr>
          <p:cNvPr id="3" name="Text Placeholder 2">
            <a:extLst>
              <a:ext uri="{FF2B5EF4-FFF2-40B4-BE49-F238E27FC236}">
                <a16:creationId xmlns:a16="http://schemas.microsoft.com/office/drawing/2014/main" id="{5D57E6FD-8462-0A41-82A8-56EA8104DE16}"/>
              </a:ext>
            </a:extLst>
          </p:cNvPr>
          <p:cNvSpPr>
            <a:spLocks noGrp="1"/>
          </p:cNvSpPr>
          <p:nvPr>
            <p:ph type="body" idx="1"/>
          </p:nvPr>
        </p:nvSpPr>
        <p:spPr>
          <a:xfrm>
            <a:off x="1586617" y="2257425"/>
            <a:ext cx="8895474" cy="3000821"/>
          </a:xfrm>
        </p:spPr>
        <p:txBody>
          <a:bodyPr/>
          <a:lstStyle/>
          <a:p>
            <a:pPr marL="342900" indent="-342900">
              <a:buFont typeface="Arial" panose="020B0604020202020204" pitchFamily="34" charset="0"/>
              <a:buChar char="•"/>
            </a:pPr>
            <a:r>
              <a:rPr lang="en-GB" b="1" dirty="0"/>
              <a:t>Store</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Actions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Reducers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Selectors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Effects</a:t>
            </a:r>
          </a:p>
          <a:p>
            <a:pPr marL="342900" indent="-342900">
              <a:buFont typeface="Arial" panose="020B0604020202020204" pitchFamily="34" charset="0"/>
              <a:buChar char="•"/>
            </a:pPr>
            <a:endParaRPr lang="en-NL" dirty="0"/>
          </a:p>
        </p:txBody>
      </p:sp>
    </p:spTree>
    <p:extLst>
      <p:ext uri="{BB962C8B-B14F-4D97-AF65-F5344CB8AC3E}">
        <p14:creationId xmlns:p14="http://schemas.microsoft.com/office/powerpoint/2010/main" val="2260245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Store</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2"/>
          <a:stretch>
            <a:fillRect/>
          </a:stretch>
        </p:blipFill>
        <p:spPr>
          <a:xfrm>
            <a:off x="5984016"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586617" y="2257425"/>
            <a:ext cx="8895474" cy="846386"/>
          </a:xfrm>
        </p:spPr>
        <p:txBody>
          <a:bodyPr/>
          <a:lstStyle/>
          <a:p>
            <a:r>
              <a:rPr lang="en-NL" dirty="0"/>
              <a:t>Each component has a reference to the </a:t>
            </a:r>
            <a:r>
              <a:rPr lang="en-NL" i="1" dirty="0"/>
              <a:t>store</a:t>
            </a:r>
            <a:r>
              <a:rPr lang="en-NL" dirty="0"/>
              <a:t>:</a:t>
            </a:r>
          </a:p>
          <a:p>
            <a:endParaRPr lang="en-NL" dirty="0"/>
          </a:p>
          <a:p>
            <a:pPr algn="l"/>
            <a:r>
              <a:rPr lang="en-GB" sz="1600" b="1" i="1" dirty="0"/>
              <a:t>constructor</a:t>
            </a:r>
            <a:r>
              <a:rPr lang="en-GB" sz="1600" i="1" dirty="0"/>
              <a:t>(private </a:t>
            </a:r>
            <a:r>
              <a:rPr lang="en-GB" sz="1600" b="1" i="1" dirty="0"/>
              <a:t>store</a:t>
            </a:r>
            <a:r>
              <a:rPr lang="en-GB" sz="1600" i="1" dirty="0"/>
              <a:t>: Store&lt;</a:t>
            </a:r>
            <a:r>
              <a:rPr lang="en-GB" sz="1600" i="1" dirty="0" err="1"/>
              <a:t>AppState</a:t>
            </a:r>
            <a:r>
              <a:rPr lang="en-GB" sz="1600" i="1" dirty="0"/>
              <a:t>&gt;) {}</a:t>
            </a:r>
            <a:endParaRPr lang="en-NL" sz="1600" i="1" dirty="0"/>
          </a:p>
        </p:txBody>
      </p:sp>
      <p:sp>
        <p:nvSpPr>
          <p:cNvPr id="6" name="Rectangle 5">
            <a:extLst>
              <a:ext uri="{FF2B5EF4-FFF2-40B4-BE49-F238E27FC236}">
                <a16:creationId xmlns:a16="http://schemas.microsoft.com/office/drawing/2014/main" id="{876D14CD-8A57-414C-9358-2886DB2F46B2}"/>
              </a:ext>
            </a:extLst>
          </p:cNvPr>
          <p:cNvSpPr/>
          <p:nvPr/>
        </p:nvSpPr>
        <p:spPr>
          <a:xfrm>
            <a:off x="1562100" y="5229225"/>
            <a:ext cx="4427751" cy="923330"/>
          </a:xfrm>
          <a:prstGeom prst="rect">
            <a:avLst/>
          </a:prstGeom>
        </p:spPr>
        <p:txBody>
          <a:bodyPr wrap="none">
            <a:spAutoFit/>
          </a:bodyPr>
          <a:lstStyle/>
          <a:p>
            <a:r>
              <a:rPr lang="en-GB" dirty="0">
                <a:solidFill>
                  <a:srgbClr val="292929"/>
                </a:solidFill>
                <a:latin typeface="medium-content-serif-font"/>
              </a:rPr>
              <a:t>This store reference can be used to:</a:t>
            </a:r>
          </a:p>
          <a:p>
            <a:pPr marL="285750" indent="-285750">
              <a:buFont typeface="Arial" panose="020B0604020202020204" pitchFamily="34" charset="0"/>
              <a:buChar char="•"/>
            </a:pPr>
            <a:r>
              <a:rPr lang="en-GB" dirty="0"/>
              <a:t>To </a:t>
            </a:r>
            <a:r>
              <a:rPr lang="en-GB" b="1" i="1" dirty="0"/>
              <a:t>dispatch actions </a:t>
            </a:r>
            <a:r>
              <a:rPr lang="en-GB" dirty="0"/>
              <a:t>to the store</a:t>
            </a:r>
          </a:p>
          <a:p>
            <a:pPr marL="285750" indent="-285750">
              <a:buFont typeface="Arial" panose="020B0604020202020204" pitchFamily="34" charset="0"/>
              <a:buChar char="•"/>
            </a:pPr>
            <a:r>
              <a:rPr lang="en-GB" dirty="0"/>
              <a:t>Retrieve the application state via </a:t>
            </a:r>
            <a:r>
              <a:rPr lang="en-GB" b="1" i="1" dirty="0"/>
              <a:t>selectors</a:t>
            </a:r>
            <a:endParaRPr lang="en-NL" b="1" i="1" dirty="0"/>
          </a:p>
        </p:txBody>
      </p:sp>
    </p:spTree>
    <p:extLst>
      <p:ext uri="{BB962C8B-B14F-4D97-AF65-F5344CB8AC3E}">
        <p14:creationId xmlns:p14="http://schemas.microsoft.com/office/powerpoint/2010/main" val="13400436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endParaRPr lang="en-NL" i="1" dirty="0">
              <a:solidFill>
                <a:srgbClr val="FFC000"/>
              </a:solidFill>
            </a:endParaRPr>
          </a:p>
        </p:txBody>
      </p:sp>
      <p:sp>
        <p:nvSpPr>
          <p:cNvPr id="5" name="Text Placeholder 4">
            <a:extLst>
              <a:ext uri="{FF2B5EF4-FFF2-40B4-BE49-F238E27FC236}">
                <a16:creationId xmlns:a16="http://schemas.microsoft.com/office/drawing/2014/main" id="{EF0502EA-8125-9A43-96B9-3BD39A302426}"/>
              </a:ext>
            </a:extLst>
          </p:cNvPr>
          <p:cNvSpPr>
            <a:spLocks noGrp="1"/>
          </p:cNvSpPr>
          <p:nvPr>
            <p:ph type="body" idx="1"/>
          </p:nvPr>
        </p:nvSpPr>
        <p:spPr>
          <a:xfrm>
            <a:off x="1586617" y="2257425"/>
            <a:ext cx="8895474" cy="430887"/>
          </a:xfrm>
        </p:spPr>
        <p:txBody>
          <a:bodyPr/>
          <a:lstStyle/>
          <a:p>
            <a:pPr algn="ctr"/>
            <a:r>
              <a:rPr lang="en-NL" sz="2800" b="1" dirty="0"/>
              <a:t>Custom Elements = </a:t>
            </a:r>
            <a:r>
              <a:rPr lang="en-NL" sz="2800" b="1" i="1" dirty="0">
                <a:solidFill>
                  <a:srgbClr val="FFC000"/>
                </a:solidFill>
              </a:rPr>
              <a:t>WebComponent</a:t>
            </a:r>
            <a:endParaRPr lang="en-NL" sz="2800" b="1" dirty="0"/>
          </a:p>
        </p:txBody>
      </p:sp>
    </p:spTree>
    <p:extLst>
      <p:ext uri="{BB962C8B-B14F-4D97-AF65-F5344CB8AC3E}">
        <p14:creationId xmlns:p14="http://schemas.microsoft.com/office/powerpoint/2010/main" val="2529453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Actions</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3"/>
          <a:stretch>
            <a:fillRect/>
          </a:stretch>
        </p:blipFill>
        <p:spPr>
          <a:xfrm>
            <a:off x="5989851"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381813" y="2257425"/>
            <a:ext cx="8895474" cy="300082"/>
          </a:xfrm>
        </p:spPr>
        <p:txBody>
          <a:bodyPr/>
          <a:lstStyle/>
          <a:p>
            <a:r>
              <a:rPr lang="en-GB" dirty="0"/>
              <a:t>An action is an </a:t>
            </a:r>
            <a:r>
              <a:rPr lang="en-GB" i="1" dirty="0"/>
              <a:t>instruction</a:t>
            </a:r>
            <a:r>
              <a:rPr lang="en-GB" dirty="0"/>
              <a:t> that you dispatch </a:t>
            </a:r>
            <a:r>
              <a:rPr lang="en-GB" b="1" i="1" dirty="0"/>
              <a:t>to</a:t>
            </a:r>
            <a:r>
              <a:rPr lang="en-GB" dirty="0"/>
              <a:t> the store</a:t>
            </a:r>
            <a:endParaRPr lang="en-NL" sz="1600" i="1" dirty="0"/>
          </a:p>
        </p:txBody>
      </p:sp>
      <p:pic>
        <p:nvPicPr>
          <p:cNvPr id="4" name="Picture 3">
            <a:extLst>
              <a:ext uri="{FF2B5EF4-FFF2-40B4-BE49-F238E27FC236}">
                <a16:creationId xmlns:a16="http://schemas.microsoft.com/office/drawing/2014/main" id="{86A2C7F0-7E50-8645-9456-10625A4489C5}"/>
              </a:ext>
            </a:extLst>
          </p:cNvPr>
          <p:cNvPicPr>
            <a:picLocks noChangeAspect="1"/>
          </p:cNvPicPr>
          <p:nvPr/>
        </p:nvPicPr>
        <p:blipFill>
          <a:blip r:embed="rId4"/>
          <a:stretch>
            <a:fillRect/>
          </a:stretch>
        </p:blipFill>
        <p:spPr>
          <a:xfrm>
            <a:off x="8515935" y="2148231"/>
            <a:ext cx="2183987" cy="117599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03B24E1-0159-CC47-8522-58EA0F09CD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700" y="3064112"/>
            <a:ext cx="5946677" cy="844550"/>
          </a:xfrm>
          <a:prstGeom prst="rect">
            <a:avLst/>
          </a:prstGeom>
        </p:spPr>
      </p:pic>
    </p:spTree>
    <p:extLst>
      <p:ext uri="{BB962C8B-B14F-4D97-AF65-F5344CB8AC3E}">
        <p14:creationId xmlns:p14="http://schemas.microsoft.com/office/powerpoint/2010/main" val="4732654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D67B-AB1A-BF4A-B0B1-DDE23692A702}"/>
              </a:ext>
            </a:extLst>
          </p:cNvPr>
          <p:cNvSpPr>
            <a:spLocks noGrp="1"/>
          </p:cNvSpPr>
          <p:nvPr>
            <p:ph type="title"/>
          </p:nvPr>
        </p:nvSpPr>
        <p:spPr>
          <a:xfrm>
            <a:off x="460615" y="483077"/>
            <a:ext cx="9772169" cy="423193"/>
          </a:xfrm>
        </p:spPr>
        <p:txBody>
          <a:bodyPr/>
          <a:lstStyle/>
          <a:p>
            <a:pPr algn="ctr"/>
            <a:r>
              <a:rPr lang="en-NL" dirty="0"/>
              <a:t>Reducers</a:t>
            </a:r>
          </a:p>
        </p:txBody>
      </p:sp>
      <p:pic>
        <p:nvPicPr>
          <p:cNvPr id="4" name="Picture 3">
            <a:extLst>
              <a:ext uri="{FF2B5EF4-FFF2-40B4-BE49-F238E27FC236}">
                <a16:creationId xmlns:a16="http://schemas.microsoft.com/office/drawing/2014/main" id="{CF6DB858-D0A3-6B4D-AE26-2440AFCA2B2B}"/>
              </a:ext>
            </a:extLst>
          </p:cNvPr>
          <p:cNvPicPr>
            <a:picLocks noChangeAspect="1"/>
          </p:cNvPicPr>
          <p:nvPr/>
        </p:nvPicPr>
        <p:blipFill>
          <a:blip r:embed="rId3"/>
          <a:stretch>
            <a:fillRect/>
          </a:stretch>
        </p:blipFill>
        <p:spPr>
          <a:xfrm>
            <a:off x="57594" y="2028825"/>
            <a:ext cx="9480105" cy="4390786"/>
          </a:xfrm>
          <a:prstGeom prst="rect">
            <a:avLst/>
          </a:prstGeom>
        </p:spPr>
      </p:pic>
      <p:sp>
        <p:nvSpPr>
          <p:cNvPr id="3" name="Text Placeholder 2">
            <a:extLst>
              <a:ext uri="{FF2B5EF4-FFF2-40B4-BE49-F238E27FC236}">
                <a16:creationId xmlns:a16="http://schemas.microsoft.com/office/drawing/2014/main" id="{8D08BD8D-8570-B745-AC2E-56691D8B1BDF}"/>
              </a:ext>
            </a:extLst>
          </p:cNvPr>
          <p:cNvSpPr>
            <a:spLocks noGrp="1"/>
          </p:cNvSpPr>
          <p:nvPr>
            <p:ph type="body" idx="1"/>
          </p:nvPr>
        </p:nvSpPr>
        <p:spPr>
          <a:xfrm>
            <a:off x="1586617" y="2257425"/>
            <a:ext cx="8895474" cy="600164"/>
          </a:xfrm>
        </p:spPr>
        <p:txBody>
          <a:bodyPr/>
          <a:lstStyle/>
          <a:p>
            <a:endParaRPr lang="en-NL" dirty="0"/>
          </a:p>
          <a:p>
            <a:endParaRPr lang="en-NL" dirty="0"/>
          </a:p>
        </p:txBody>
      </p:sp>
    </p:spTree>
    <p:extLst>
      <p:ext uri="{BB962C8B-B14F-4D97-AF65-F5344CB8AC3E}">
        <p14:creationId xmlns:p14="http://schemas.microsoft.com/office/powerpoint/2010/main" val="21066190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826-4FB4-BB4A-B03B-4054938904E5}"/>
              </a:ext>
            </a:extLst>
          </p:cNvPr>
          <p:cNvSpPr>
            <a:spLocks noGrp="1"/>
          </p:cNvSpPr>
          <p:nvPr>
            <p:ph type="title"/>
          </p:nvPr>
        </p:nvSpPr>
        <p:spPr>
          <a:xfrm>
            <a:off x="460615" y="483077"/>
            <a:ext cx="9772169" cy="423193"/>
          </a:xfrm>
        </p:spPr>
        <p:txBody>
          <a:bodyPr/>
          <a:lstStyle/>
          <a:p>
            <a:pPr algn="ctr"/>
            <a:r>
              <a:rPr lang="en-NL" dirty="0"/>
              <a:t>Effects ( TODO explain dispatch:	 false)</a:t>
            </a:r>
          </a:p>
        </p:txBody>
      </p:sp>
      <p:sp>
        <p:nvSpPr>
          <p:cNvPr id="3" name="Text Placeholder 2">
            <a:extLst>
              <a:ext uri="{FF2B5EF4-FFF2-40B4-BE49-F238E27FC236}">
                <a16:creationId xmlns:a16="http://schemas.microsoft.com/office/drawing/2014/main" id="{56114E27-D891-5040-B18A-CFEFE32A40E0}"/>
              </a:ext>
            </a:extLst>
          </p:cNvPr>
          <p:cNvSpPr>
            <a:spLocks noGrp="1"/>
          </p:cNvSpPr>
          <p:nvPr>
            <p:ph type="body" idx="1"/>
          </p:nvPr>
        </p:nvSpPr>
        <p:spPr>
          <a:xfrm>
            <a:off x="709922" y="2257425"/>
            <a:ext cx="9772169" cy="900246"/>
          </a:xfrm>
        </p:spPr>
        <p:txBody>
          <a:bodyPr/>
          <a:lstStyle/>
          <a:p>
            <a:r>
              <a:rPr lang="en-GB" dirty="0"/>
              <a:t>Allows you to perform </a:t>
            </a:r>
            <a:r>
              <a:rPr lang="en-GB" b="1" i="1" dirty="0"/>
              <a:t>side effects </a:t>
            </a:r>
            <a:r>
              <a:rPr lang="en-GB" dirty="0"/>
              <a:t>when an action is dispatched to the store</a:t>
            </a:r>
          </a:p>
          <a:p>
            <a:endParaRPr lang="en-GB" dirty="0"/>
          </a:p>
          <a:p>
            <a:r>
              <a:rPr lang="en-GB" dirty="0"/>
              <a:t>Use utility function </a:t>
            </a:r>
            <a:r>
              <a:rPr lang="en-GB" i="1" dirty="0"/>
              <a:t>“</a:t>
            </a:r>
            <a:r>
              <a:rPr lang="en-GB" i="1" dirty="0" err="1"/>
              <a:t>createEffect</a:t>
            </a:r>
            <a:r>
              <a:rPr lang="en-GB" i="1" dirty="0"/>
              <a:t>()”</a:t>
            </a:r>
            <a:r>
              <a:rPr lang="en-GB" dirty="0"/>
              <a:t>:</a:t>
            </a:r>
            <a:endParaRPr lang="en-NL" i="1" dirty="0"/>
          </a:p>
        </p:txBody>
      </p:sp>
      <p:pic>
        <p:nvPicPr>
          <p:cNvPr id="6" name="Picture 5" descr="A screenshot of a cell phone&#10;&#10;Description automatically generated">
            <a:extLst>
              <a:ext uri="{FF2B5EF4-FFF2-40B4-BE49-F238E27FC236}">
                <a16:creationId xmlns:a16="http://schemas.microsoft.com/office/drawing/2014/main" id="{E3D8F4AD-75A0-B74F-B1C1-0F2C3EFB3C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856" y="3400425"/>
            <a:ext cx="8750300" cy="2857500"/>
          </a:xfrm>
          <a:prstGeom prst="rect">
            <a:avLst/>
          </a:prstGeom>
        </p:spPr>
      </p:pic>
    </p:spTree>
    <p:extLst>
      <p:ext uri="{BB962C8B-B14F-4D97-AF65-F5344CB8AC3E}">
        <p14:creationId xmlns:p14="http://schemas.microsoft.com/office/powerpoint/2010/main" val="37801673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1C76-554B-184D-9F65-1744E8A5F9A8}"/>
              </a:ext>
            </a:extLst>
          </p:cNvPr>
          <p:cNvSpPr>
            <a:spLocks noGrp="1"/>
          </p:cNvSpPr>
          <p:nvPr>
            <p:ph type="title"/>
          </p:nvPr>
        </p:nvSpPr>
        <p:spPr>
          <a:xfrm>
            <a:off x="460615" y="483077"/>
            <a:ext cx="9772169" cy="423193"/>
          </a:xfrm>
        </p:spPr>
        <p:txBody>
          <a:bodyPr/>
          <a:lstStyle/>
          <a:p>
            <a:pPr algn="ctr"/>
            <a:r>
              <a:rPr lang="en-NL" dirty="0"/>
              <a:t>Selectors</a:t>
            </a:r>
          </a:p>
        </p:txBody>
      </p:sp>
      <p:sp>
        <p:nvSpPr>
          <p:cNvPr id="3" name="Text Placeholder 2">
            <a:extLst>
              <a:ext uri="{FF2B5EF4-FFF2-40B4-BE49-F238E27FC236}">
                <a16:creationId xmlns:a16="http://schemas.microsoft.com/office/drawing/2014/main" id="{DB457BD2-A278-934D-8CB7-A4C2F942B15E}"/>
              </a:ext>
            </a:extLst>
          </p:cNvPr>
          <p:cNvSpPr>
            <a:spLocks noGrp="1"/>
          </p:cNvSpPr>
          <p:nvPr>
            <p:ph type="body" idx="1"/>
          </p:nvPr>
        </p:nvSpPr>
        <p:spPr>
          <a:xfrm>
            <a:off x="1586617" y="2257425"/>
            <a:ext cx="8895474" cy="300082"/>
          </a:xfrm>
        </p:spPr>
        <p:txBody>
          <a:bodyPr/>
          <a:lstStyle/>
          <a:p>
            <a:r>
              <a:rPr lang="en-GB" dirty="0"/>
              <a:t>Selectors are functions used for obtaining </a:t>
            </a:r>
            <a:r>
              <a:rPr lang="en-GB" b="1" i="1" dirty="0"/>
              <a:t>slices</a:t>
            </a:r>
            <a:r>
              <a:rPr lang="en-GB" dirty="0"/>
              <a:t> of the </a:t>
            </a:r>
            <a:r>
              <a:rPr lang="en-GB" b="1" i="1" dirty="0"/>
              <a:t>store state</a:t>
            </a:r>
            <a:r>
              <a:rPr lang="en-GB" dirty="0"/>
              <a:t>.</a:t>
            </a:r>
            <a:endParaRPr lang="en-NL" dirty="0"/>
          </a:p>
        </p:txBody>
      </p:sp>
    </p:spTree>
    <p:extLst>
      <p:ext uri="{BB962C8B-B14F-4D97-AF65-F5344CB8AC3E}">
        <p14:creationId xmlns:p14="http://schemas.microsoft.com/office/powerpoint/2010/main" val="8444455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BA75-AB43-184E-8FF0-A50CAF8683AF}"/>
              </a:ext>
            </a:extLst>
          </p:cNvPr>
          <p:cNvSpPr>
            <a:spLocks noGrp="1"/>
          </p:cNvSpPr>
          <p:nvPr>
            <p:ph type="title"/>
          </p:nvPr>
        </p:nvSpPr>
        <p:spPr>
          <a:xfrm>
            <a:off x="460615" y="483077"/>
            <a:ext cx="9772169" cy="423193"/>
          </a:xfrm>
        </p:spPr>
        <p:txBody>
          <a:bodyPr/>
          <a:lstStyle/>
          <a:p>
            <a:pPr algn="ctr"/>
            <a:r>
              <a:rPr lang="en-NL" dirty="0"/>
              <a:t>NgRx/Redux tutorial</a:t>
            </a:r>
          </a:p>
        </p:txBody>
      </p:sp>
      <p:sp>
        <p:nvSpPr>
          <p:cNvPr id="3" name="Text Placeholder 2">
            <a:extLst>
              <a:ext uri="{FF2B5EF4-FFF2-40B4-BE49-F238E27FC236}">
                <a16:creationId xmlns:a16="http://schemas.microsoft.com/office/drawing/2014/main" id="{F8A4BAF7-3AA4-5C42-8895-7A8C2FFB2236}"/>
              </a:ext>
            </a:extLst>
          </p:cNvPr>
          <p:cNvSpPr>
            <a:spLocks noGrp="1"/>
          </p:cNvSpPr>
          <p:nvPr>
            <p:ph type="body" idx="1"/>
          </p:nvPr>
        </p:nvSpPr>
        <p:spPr>
          <a:xfrm>
            <a:off x="1536700" y="3629025"/>
            <a:ext cx="8895474" cy="830997"/>
          </a:xfrm>
        </p:spPr>
        <p:txBody>
          <a:bodyPr/>
          <a:lstStyle/>
          <a:p>
            <a:r>
              <a:rPr lang="en-GB" sz="1800" b="1" i="1" u="sng" dirty="0">
                <a:hlinkClick r:id="rId2">
                  <a:extLst>
                    <a:ext uri="{A12FA001-AC4F-418D-AE19-62706E023703}">
                      <ahyp:hlinkClr xmlns:ahyp="http://schemas.microsoft.com/office/drawing/2018/hyperlinkcolor" val="tx"/>
                    </a:ext>
                  </a:extLst>
                </a:hlinkClick>
              </a:rPr>
              <a:t>Part 2</a:t>
            </a:r>
          </a:p>
          <a:p>
            <a:r>
              <a:rPr lang="en-GB" sz="1800" dirty="0">
                <a:solidFill>
                  <a:srgbClr val="FF0000"/>
                </a:solidFill>
                <a:hlinkClick r:id="rId2">
                  <a:extLst>
                    <a:ext uri="{A12FA001-AC4F-418D-AE19-62706E023703}">
                      <ahyp:hlinkClr xmlns:ahyp="http://schemas.microsoft.com/office/drawing/2018/hyperlinkcolor" val="tx"/>
                    </a:ext>
                  </a:extLst>
                </a:hlinkClick>
              </a:rPr>
              <a:t>https://medium.com/better-programming/angular-building-a-crud-application-with-ngrx-40e5f1c0b50c</a:t>
            </a:r>
            <a:endParaRPr lang="en-NL" sz="1800" dirty="0"/>
          </a:p>
        </p:txBody>
      </p:sp>
      <p:sp>
        <p:nvSpPr>
          <p:cNvPr id="4" name="Rectangle 3">
            <a:extLst>
              <a:ext uri="{FF2B5EF4-FFF2-40B4-BE49-F238E27FC236}">
                <a16:creationId xmlns:a16="http://schemas.microsoft.com/office/drawing/2014/main" id="{B04B7ED4-4C4F-164A-9B2F-F009974CEE7B}"/>
              </a:ext>
            </a:extLst>
          </p:cNvPr>
          <p:cNvSpPr/>
          <p:nvPr/>
        </p:nvSpPr>
        <p:spPr>
          <a:xfrm>
            <a:off x="1460500" y="2181225"/>
            <a:ext cx="8895474" cy="923330"/>
          </a:xfrm>
          <a:prstGeom prst="rect">
            <a:avLst/>
          </a:prstGeom>
        </p:spPr>
        <p:txBody>
          <a:bodyPr wrap="square">
            <a:spAutoFit/>
          </a:bodyPr>
          <a:lstStyle/>
          <a:p>
            <a:r>
              <a:rPr lang="en-GB" b="1" i="1" u="sng" dirty="0">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Part 1</a:t>
            </a:r>
          </a:p>
          <a:p>
            <a:r>
              <a:rPr lang="en-GB" dirty="0">
                <a:solidFill>
                  <a:srgbClr val="FF0000"/>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https://medium.com/better-programming/angular-getting-started-with-ngrx-75b9139c23eb</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76904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What is a </a:t>
            </a:r>
            <a:r>
              <a:rPr lang="en-NL" i="1" dirty="0"/>
              <a:t>Custom Element </a:t>
            </a:r>
            <a:r>
              <a:rPr lang="en-NL" dirty="0"/>
              <a:t>and </a:t>
            </a:r>
            <a:r>
              <a:rPr lang="en-NL" i="1" dirty="0"/>
              <a:t>Shadow DOM</a:t>
            </a:r>
            <a:r>
              <a:rPr lang="en-NL" dirty="0"/>
              <a:t>?</a:t>
            </a: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69782"/>
            <a:ext cx="8895474" cy="300082"/>
          </a:xfrm>
        </p:spPr>
        <p:txBody>
          <a:bodyPr/>
          <a:lstStyle/>
          <a:p>
            <a:r>
              <a:rPr lang="en-NL" dirty="0"/>
              <a:t>With</a:t>
            </a:r>
            <a:r>
              <a:rPr lang="en-NL" dirty="0">
                <a:solidFill>
                  <a:srgbClr val="C00000"/>
                </a:solidFill>
              </a:rPr>
              <a:t> </a:t>
            </a:r>
            <a:r>
              <a:rPr lang="en-NL" b="1" dirty="0">
                <a:solidFill>
                  <a:srgbClr val="C00000"/>
                </a:solidFill>
              </a:rPr>
              <a:t>Custom Elements </a:t>
            </a:r>
            <a:r>
              <a:rPr lang="en-NL" dirty="0"/>
              <a:t>you can create your</a:t>
            </a:r>
            <a:r>
              <a:rPr lang="en-NL" dirty="0">
                <a:solidFill>
                  <a:srgbClr val="C00000"/>
                </a:solidFill>
              </a:rPr>
              <a:t> </a:t>
            </a:r>
            <a:r>
              <a:rPr lang="en-NL" b="1" dirty="0">
                <a:solidFill>
                  <a:srgbClr val="C00000"/>
                </a:solidFill>
              </a:rPr>
              <a:t>custom HTML tags !</a:t>
            </a:r>
          </a:p>
        </p:txBody>
      </p:sp>
      <p:sp>
        <p:nvSpPr>
          <p:cNvPr id="4" name="Text Placeholder 2">
            <a:extLst>
              <a:ext uri="{FF2B5EF4-FFF2-40B4-BE49-F238E27FC236}">
                <a16:creationId xmlns:a16="http://schemas.microsoft.com/office/drawing/2014/main" id="{48104888-4353-DC46-A9BE-1B92612FC7DD}"/>
              </a:ext>
            </a:extLst>
          </p:cNvPr>
          <p:cNvSpPr txBox="1">
            <a:spLocks/>
          </p:cNvSpPr>
          <p:nvPr/>
        </p:nvSpPr>
        <p:spPr>
          <a:xfrm>
            <a:off x="1586617" y="3095625"/>
            <a:ext cx="8895474" cy="600164"/>
          </a:xfrm>
          <a:prstGeom prst="rect">
            <a:avLst/>
          </a:prstGeom>
        </p:spPr>
        <p:txBody>
          <a:bodyPr wrap="square" lIns="0" tIns="0" rIns="0" bIns="0">
            <a:spAutoFit/>
          </a:bodyPr>
          <a:lstStyle>
            <a:lvl1pPr marL="0">
              <a:defRPr sz="1950" b="0" i="0">
                <a:solidFill>
                  <a:schemeClr val="tx1"/>
                </a:solidFill>
                <a:latin typeface="Verdana"/>
                <a:ea typeface="+mn-ea"/>
                <a:cs typeface="Verdana"/>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NL" kern="0" dirty="0"/>
              <a:t>With</a:t>
            </a:r>
            <a:r>
              <a:rPr lang="en-NL" kern="0" dirty="0">
                <a:solidFill>
                  <a:srgbClr val="C00000"/>
                </a:solidFill>
              </a:rPr>
              <a:t> </a:t>
            </a:r>
            <a:r>
              <a:rPr lang="en-NL" b="1" kern="0" dirty="0">
                <a:solidFill>
                  <a:srgbClr val="C00000"/>
                </a:solidFill>
              </a:rPr>
              <a:t>Shadow DOM </a:t>
            </a:r>
            <a:r>
              <a:rPr lang="en-NL" kern="0" dirty="0"/>
              <a:t>you can </a:t>
            </a:r>
            <a:r>
              <a:rPr lang="en-NL" b="1" dirty="0">
                <a:solidFill>
                  <a:srgbClr val="C00000"/>
                </a:solidFill>
              </a:rPr>
              <a:t>encapsulate</a:t>
            </a:r>
            <a:r>
              <a:rPr lang="en-NL" dirty="0">
                <a:solidFill>
                  <a:srgbClr val="C00000"/>
                </a:solidFill>
              </a:rPr>
              <a:t> </a:t>
            </a:r>
            <a:r>
              <a:rPr lang="en-NL" dirty="0"/>
              <a:t>the View/DOM tree and CSS styles used inside your components behind your custom elements </a:t>
            </a:r>
            <a:endParaRPr lang="en-NL" kern="0" dirty="0">
              <a:solidFill>
                <a:srgbClr val="FF0000"/>
              </a:solidFill>
            </a:endParaRPr>
          </a:p>
        </p:txBody>
      </p:sp>
      <p:pic>
        <p:nvPicPr>
          <p:cNvPr id="5" name="Picture 4">
            <a:extLst>
              <a:ext uri="{FF2B5EF4-FFF2-40B4-BE49-F238E27FC236}">
                <a16:creationId xmlns:a16="http://schemas.microsoft.com/office/drawing/2014/main" id="{58DAE9D1-3AA7-2F45-BA6E-B567BD568E93}"/>
              </a:ext>
            </a:extLst>
          </p:cNvPr>
          <p:cNvPicPr>
            <a:picLocks noChangeAspect="1"/>
          </p:cNvPicPr>
          <p:nvPr/>
        </p:nvPicPr>
        <p:blipFill>
          <a:blip r:embed="rId2"/>
          <a:stretch>
            <a:fillRect/>
          </a:stretch>
        </p:blipFill>
        <p:spPr>
          <a:xfrm>
            <a:off x="3213100" y="4205332"/>
            <a:ext cx="4445000" cy="2349500"/>
          </a:xfrm>
          <a:prstGeom prst="rect">
            <a:avLst/>
          </a:prstGeom>
        </p:spPr>
      </p:pic>
    </p:spTree>
    <p:extLst>
      <p:ext uri="{BB962C8B-B14F-4D97-AF65-F5344CB8AC3E}">
        <p14:creationId xmlns:p14="http://schemas.microsoft.com/office/powerpoint/2010/main" val="2165788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DB245-7223-604B-B5D4-55615C7935B5}"/>
              </a:ext>
            </a:extLst>
          </p:cNvPr>
          <p:cNvSpPr>
            <a:spLocks noGrp="1"/>
          </p:cNvSpPr>
          <p:nvPr>
            <p:ph type="title"/>
          </p:nvPr>
        </p:nvSpPr>
        <p:spPr>
          <a:xfrm>
            <a:off x="460615" y="483077"/>
            <a:ext cx="9772169" cy="423193"/>
          </a:xfrm>
        </p:spPr>
        <p:txBody>
          <a:bodyPr/>
          <a:lstStyle/>
          <a:p>
            <a:pPr algn="ctr"/>
            <a:r>
              <a:rPr lang="en-NL" dirty="0"/>
              <a:t>Custom Elements = </a:t>
            </a:r>
            <a:r>
              <a:rPr lang="en-NL" i="1" dirty="0">
                <a:solidFill>
                  <a:srgbClr val="00B050"/>
                </a:solidFill>
              </a:rPr>
              <a:t>Future-proof</a:t>
            </a:r>
          </a:p>
        </p:txBody>
      </p:sp>
      <p:sp>
        <p:nvSpPr>
          <p:cNvPr id="3" name="Text Placeholder 2">
            <a:extLst>
              <a:ext uri="{FF2B5EF4-FFF2-40B4-BE49-F238E27FC236}">
                <a16:creationId xmlns:a16="http://schemas.microsoft.com/office/drawing/2014/main" id="{6C267C17-FB12-354F-94F6-562AD006278B}"/>
              </a:ext>
            </a:extLst>
          </p:cNvPr>
          <p:cNvSpPr>
            <a:spLocks noGrp="1"/>
          </p:cNvSpPr>
          <p:nvPr>
            <p:ph type="body" idx="1"/>
          </p:nvPr>
        </p:nvSpPr>
        <p:spPr>
          <a:xfrm>
            <a:off x="1586617" y="2257425"/>
            <a:ext cx="8895474" cy="2954655"/>
          </a:xfrm>
        </p:spPr>
        <p:txBody>
          <a:bodyPr/>
          <a:lstStyle/>
          <a:p>
            <a:r>
              <a:rPr lang="en-NL" sz="2400" dirty="0"/>
              <a:t>Building your web app using </a:t>
            </a:r>
            <a:r>
              <a:rPr lang="en-NL" sz="2400" b="1" i="1" dirty="0"/>
              <a:t>custom elements </a:t>
            </a:r>
            <a:r>
              <a:rPr lang="en-NL" sz="2400" dirty="0"/>
              <a:t>will make it </a:t>
            </a:r>
            <a:r>
              <a:rPr lang="en-NL" sz="2400" b="1" dirty="0"/>
              <a:t>future-proof</a:t>
            </a:r>
            <a:r>
              <a:rPr lang="en-NL" sz="2400" dirty="0"/>
              <a:t> </a:t>
            </a:r>
          </a:p>
          <a:p>
            <a:endParaRPr lang="en-NL" sz="2400" dirty="0"/>
          </a:p>
          <a:p>
            <a:r>
              <a:rPr lang="en-NL" sz="2400" b="1" u="sng" dirty="0"/>
              <a:t>Why?</a:t>
            </a:r>
          </a:p>
          <a:p>
            <a:pPr marL="342900" indent="-342900">
              <a:buFont typeface="Arial" panose="020B0604020202020204" pitchFamily="34" charset="0"/>
              <a:buChar char="•"/>
            </a:pPr>
            <a:r>
              <a:rPr lang="en-NL" sz="2400" dirty="0"/>
              <a:t>It will use standardized native browser APIs</a:t>
            </a:r>
          </a:p>
          <a:p>
            <a:pPr marL="342900" indent="-342900">
              <a:buFont typeface="Arial" panose="020B0604020202020204" pitchFamily="34" charset="0"/>
              <a:buChar char="•"/>
            </a:pPr>
            <a:endParaRPr lang="en-NL" sz="2400" dirty="0"/>
          </a:p>
          <a:p>
            <a:pPr marL="342900" indent="-342900">
              <a:buFont typeface="Arial" panose="020B0604020202020204" pitchFamily="34" charset="0"/>
              <a:buChar char="•"/>
            </a:pPr>
            <a:r>
              <a:rPr lang="en-NL" sz="2400" dirty="0"/>
              <a:t>Guaranteed to exist for decades and not depend on one framework or library</a:t>
            </a:r>
          </a:p>
        </p:txBody>
      </p:sp>
    </p:spTree>
    <p:extLst>
      <p:ext uri="{BB962C8B-B14F-4D97-AF65-F5344CB8AC3E}">
        <p14:creationId xmlns:p14="http://schemas.microsoft.com/office/powerpoint/2010/main" val="2232837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Custom Elements in </a:t>
            </a:r>
            <a:r>
              <a:rPr lang="en-NL" i="1" dirty="0">
                <a:solidFill>
                  <a:srgbClr val="FFC000"/>
                </a:solidFill>
              </a:rPr>
              <a:t>Angular</a:t>
            </a: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57425"/>
            <a:ext cx="8895474" cy="2700739"/>
          </a:xfrm>
        </p:spPr>
        <p:txBody>
          <a:bodyPr/>
          <a:lstStyle/>
          <a:p>
            <a:r>
              <a:rPr lang="en-NL" b="1" dirty="0">
                <a:solidFill>
                  <a:srgbClr val="FFC000"/>
                </a:solidFill>
              </a:rPr>
              <a:t>Why in Angular?</a:t>
            </a:r>
          </a:p>
          <a:p>
            <a:endParaRPr lang="en-NL" b="1" dirty="0">
              <a:solidFill>
                <a:srgbClr val="FFC000"/>
              </a:solidFill>
            </a:endParaRPr>
          </a:p>
          <a:p>
            <a:pPr marL="342900" indent="-342900">
              <a:buFont typeface="Arial" panose="020B0604020202020204" pitchFamily="34" charset="0"/>
              <a:buChar char="•"/>
            </a:pPr>
            <a:r>
              <a:rPr lang="en-NL" dirty="0"/>
              <a:t>This will allow you to use Angular features</a:t>
            </a:r>
          </a:p>
          <a:p>
            <a:pPr marL="342900" indent="-342900">
              <a:buFont typeface="Arial" panose="020B0604020202020204" pitchFamily="34" charset="0"/>
              <a:buChar char="•"/>
            </a:pPr>
            <a:endParaRPr lang="en-NL" b="1" dirty="0">
              <a:solidFill>
                <a:srgbClr val="FFC000"/>
              </a:solidFill>
            </a:endParaRPr>
          </a:p>
          <a:p>
            <a:pPr marL="342900" indent="-342900">
              <a:buFont typeface="Arial" panose="020B0604020202020204" pitchFamily="34" charset="0"/>
              <a:buChar char="•"/>
            </a:pPr>
            <a:r>
              <a:rPr lang="en-NL" dirty="0"/>
              <a:t>Can be </a:t>
            </a:r>
            <a:r>
              <a:rPr lang="en-NL" b="1" dirty="0"/>
              <a:t>reused</a:t>
            </a:r>
            <a:r>
              <a:rPr lang="en-NL" dirty="0"/>
              <a:t> not just inside an Angular projects but in any JavaScript app</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NL" dirty="0"/>
              <a:t>Future proof</a:t>
            </a:r>
          </a:p>
          <a:p>
            <a:endParaRPr lang="en-NL" b="1" dirty="0">
              <a:solidFill>
                <a:srgbClr val="FFC000"/>
              </a:solidFill>
            </a:endParaRPr>
          </a:p>
        </p:txBody>
      </p:sp>
    </p:spTree>
    <p:extLst>
      <p:ext uri="{BB962C8B-B14F-4D97-AF65-F5344CB8AC3E}">
        <p14:creationId xmlns:p14="http://schemas.microsoft.com/office/powerpoint/2010/main" val="2314001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What are </a:t>
            </a:r>
            <a:r>
              <a:rPr lang="en-NL" i="1" dirty="0">
                <a:solidFill>
                  <a:schemeClr val="accent6"/>
                </a:solidFill>
              </a:rPr>
              <a:t>Angular Elements</a:t>
            </a:r>
            <a:r>
              <a:rPr lang="en-NL" dirty="0"/>
              <a:t>?</a:t>
            </a:r>
            <a:endParaRPr lang="en-NL" i="1" dirty="0">
              <a:solidFill>
                <a:srgbClr val="FFC000"/>
              </a:solidFill>
            </a:endParaRP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57425"/>
            <a:ext cx="8895474" cy="1200329"/>
          </a:xfrm>
        </p:spPr>
        <p:txBody>
          <a:bodyPr/>
          <a:lstStyle/>
          <a:p>
            <a:pPr algn="ctr"/>
            <a:r>
              <a:rPr lang="en-GB" i="1" dirty="0"/>
              <a:t>T</a:t>
            </a:r>
            <a:r>
              <a:rPr lang="en-NL" i="1" dirty="0"/>
              <a:t>ransforms your Angular components to </a:t>
            </a:r>
            <a:r>
              <a:rPr lang="en-NL" b="1" i="1" dirty="0"/>
              <a:t>custom elements </a:t>
            </a:r>
          </a:p>
          <a:p>
            <a:pPr algn="ctr"/>
            <a:endParaRPr lang="en-NL" i="1" dirty="0"/>
          </a:p>
          <a:p>
            <a:pPr algn="ctr"/>
            <a:r>
              <a:rPr lang="en-NL" i="1" dirty="0"/>
              <a:t>in a framework-agnostic way</a:t>
            </a:r>
            <a:endParaRPr lang="en-NL" dirty="0"/>
          </a:p>
          <a:p>
            <a:pPr algn="ctr"/>
            <a:endParaRPr lang="en-NL" b="1" dirty="0"/>
          </a:p>
        </p:txBody>
      </p:sp>
    </p:spTree>
    <p:extLst>
      <p:ext uri="{BB962C8B-B14F-4D97-AF65-F5344CB8AC3E}">
        <p14:creationId xmlns:p14="http://schemas.microsoft.com/office/powerpoint/2010/main" val="24376189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5B101-BF38-D048-899C-6D0C86E4A077}"/>
              </a:ext>
            </a:extLst>
          </p:cNvPr>
          <p:cNvSpPr>
            <a:spLocks noGrp="1"/>
          </p:cNvSpPr>
          <p:nvPr>
            <p:ph type="title"/>
          </p:nvPr>
        </p:nvSpPr>
        <p:spPr>
          <a:xfrm>
            <a:off x="460615" y="483077"/>
            <a:ext cx="9772169" cy="423193"/>
          </a:xfrm>
        </p:spPr>
        <p:txBody>
          <a:bodyPr/>
          <a:lstStyle/>
          <a:p>
            <a:pPr algn="ctr"/>
            <a:r>
              <a:rPr lang="en-NL" dirty="0"/>
              <a:t>How to make a Custom element in Angular?</a:t>
            </a:r>
          </a:p>
        </p:txBody>
      </p:sp>
      <p:sp>
        <p:nvSpPr>
          <p:cNvPr id="3" name="Text Placeholder 2">
            <a:extLst>
              <a:ext uri="{FF2B5EF4-FFF2-40B4-BE49-F238E27FC236}">
                <a16:creationId xmlns:a16="http://schemas.microsoft.com/office/drawing/2014/main" id="{C1C476C8-75BE-334C-863C-AA63A43F96A9}"/>
              </a:ext>
            </a:extLst>
          </p:cNvPr>
          <p:cNvSpPr>
            <a:spLocks noGrp="1"/>
          </p:cNvSpPr>
          <p:nvPr>
            <p:ph type="body" idx="1"/>
          </p:nvPr>
        </p:nvSpPr>
        <p:spPr>
          <a:xfrm>
            <a:off x="662982" y="1800225"/>
            <a:ext cx="10021476" cy="1231106"/>
          </a:xfrm>
        </p:spPr>
        <p:txBody>
          <a:bodyPr/>
          <a:lstStyle/>
          <a:p>
            <a:pPr algn="ctr"/>
            <a:endParaRPr lang="en-NL" sz="1600" dirty="0"/>
          </a:p>
          <a:p>
            <a:pPr algn="ctr"/>
            <a:r>
              <a:rPr lang="en-NL" sz="1600" b="1" dirty="0">
                <a:solidFill>
                  <a:schemeClr val="accent6"/>
                </a:solidFill>
              </a:rPr>
              <a:t>CreateCustomElement</a:t>
            </a:r>
            <a:r>
              <a:rPr lang="en-NL" sz="1600" b="1" dirty="0"/>
              <a:t> </a:t>
            </a:r>
            <a:r>
              <a:rPr lang="en-NL" sz="1600" b="1" dirty="0">
                <a:solidFill>
                  <a:schemeClr val="accent6"/>
                </a:solidFill>
              </a:rPr>
              <a:t>API</a:t>
            </a:r>
            <a:r>
              <a:rPr lang="en-NL" sz="1600" b="1" dirty="0"/>
              <a:t> </a:t>
            </a:r>
            <a:r>
              <a:rPr lang="en-NL" sz="1600" dirty="0">
                <a:sym typeface="Wingdings" pitchFamily="2" charset="2"/>
              </a:rPr>
              <a:t> transform Angular component to a </a:t>
            </a:r>
            <a:r>
              <a:rPr lang="en-NL" sz="1600" b="1" dirty="0">
                <a:sym typeface="Wingdings" pitchFamily="2" charset="2"/>
              </a:rPr>
              <a:t>custom element</a:t>
            </a:r>
            <a:endParaRPr lang="en-NL" sz="1600" b="1" dirty="0"/>
          </a:p>
          <a:p>
            <a:pPr algn="ctr"/>
            <a:endParaRPr lang="en-NL" sz="1600" dirty="0"/>
          </a:p>
          <a:p>
            <a:pPr algn="ctr"/>
            <a:endParaRPr lang="en-NL" sz="1600" dirty="0"/>
          </a:p>
          <a:p>
            <a:pPr algn="ctr"/>
            <a:r>
              <a:rPr lang="en-NL" sz="1600" b="1" dirty="0">
                <a:solidFill>
                  <a:schemeClr val="accent6"/>
                </a:solidFill>
              </a:rPr>
              <a:t>ViewEncapsulation</a:t>
            </a:r>
            <a:r>
              <a:rPr lang="en-NL" sz="1600" b="1" dirty="0"/>
              <a:t> </a:t>
            </a:r>
            <a:r>
              <a:rPr lang="en-NL" sz="1600" b="1" dirty="0">
                <a:solidFill>
                  <a:schemeClr val="accent6"/>
                </a:solidFill>
              </a:rPr>
              <a:t>API</a:t>
            </a:r>
            <a:r>
              <a:rPr lang="en-NL" sz="1600" dirty="0"/>
              <a:t> -&gt; to create a </a:t>
            </a:r>
            <a:r>
              <a:rPr lang="en-NL" sz="1600" b="1" dirty="0"/>
              <a:t>shadow DOM </a:t>
            </a:r>
            <a:r>
              <a:rPr lang="en-NL" sz="1600" dirty="0"/>
              <a:t>and scoped styles </a:t>
            </a:r>
          </a:p>
        </p:txBody>
      </p:sp>
    </p:spTree>
    <p:extLst>
      <p:ext uri="{BB962C8B-B14F-4D97-AF65-F5344CB8AC3E}">
        <p14:creationId xmlns:p14="http://schemas.microsoft.com/office/powerpoint/2010/main" val="2524476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29890-1C09-E747-9DBC-0FE39C6C85F7}"/>
              </a:ext>
            </a:extLst>
          </p:cNvPr>
          <p:cNvSpPr>
            <a:spLocks noGrp="1"/>
          </p:cNvSpPr>
          <p:nvPr>
            <p:ph type="title"/>
          </p:nvPr>
        </p:nvSpPr>
        <p:spPr>
          <a:xfrm>
            <a:off x="460615" y="483077"/>
            <a:ext cx="9772169" cy="423193"/>
          </a:xfrm>
        </p:spPr>
        <p:txBody>
          <a:bodyPr/>
          <a:lstStyle/>
          <a:p>
            <a:pPr algn="ctr"/>
            <a:r>
              <a:rPr lang="en-NL" dirty="0"/>
              <a:t>Tutorial</a:t>
            </a:r>
          </a:p>
        </p:txBody>
      </p:sp>
      <p:sp>
        <p:nvSpPr>
          <p:cNvPr id="3" name="Text Placeholder 2">
            <a:extLst>
              <a:ext uri="{FF2B5EF4-FFF2-40B4-BE49-F238E27FC236}">
                <a16:creationId xmlns:a16="http://schemas.microsoft.com/office/drawing/2014/main" id="{084E85F0-6354-0D4C-AA8E-1674B6B2D2EB}"/>
              </a:ext>
            </a:extLst>
          </p:cNvPr>
          <p:cNvSpPr>
            <a:spLocks noGrp="1"/>
          </p:cNvSpPr>
          <p:nvPr>
            <p:ph type="body" idx="1"/>
          </p:nvPr>
        </p:nvSpPr>
        <p:spPr>
          <a:xfrm>
            <a:off x="1460500" y="1495425"/>
            <a:ext cx="8895474" cy="1200329"/>
          </a:xfrm>
        </p:spPr>
        <p:txBody>
          <a:bodyPr/>
          <a:lstStyle/>
          <a:p>
            <a:endParaRPr lang="en-NL" dirty="0"/>
          </a:p>
          <a:p>
            <a:r>
              <a:rPr lang="en-NL" dirty="0"/>
              <a:t>Built a </a:t>
            </a:r>
            <a:r>
              <a:rPr lang="en-NL" i="1" dirty="0"/>
              <a:t>reusable</a:t>
            </a:r>
            <a:r>
              <a:rPr lang="en-NL" dirty="0"/>
              <a:t> </a:t>
            </a:r>
            <a:r>
              <a:rPr lang="en-NL" b="1" dirty="0"/>
              <a:t>‘contact form’ </a:t>
            </a:r>
            <a:r>
              <a:rPr lang="en-NL" dirty="0"/>
              <a:t>as an </a:t>
            </a:r>
            <a:r>
              <a:rPr lang="en-NL" i="1" dirty="0"/>
              <a:t>Angular component </a:t>
            </a:r>
            <a:r>
              <a:rPr lang="en-NL" dirty="0"/>
              <a:t>and export it as a </a:t>
            </a:r>
            <a:r>
              <a:rPr lang="en-NL" b="1" i="1" dirty="0"/>
              <a:t>custom element </a:t>
            </a:r>
            <a:r>
              <a:rPr lang="en-NL" dirty="0"/>
              <a:t>that can be used with </a:t>
            </a:r>
            <a:r>
              <a:rPr lang="en-NL" i="1" dirty="0"/>
              <a:t>JavaScript</a:t>
            </a:r>
            <a:r>
              <a:rPr lang="en-NL" dirty="0"/>
              <a:t>.</a:t>
            </a:r>
          </a:p>
          <a:p>
            <a:endParaRPr lang="en-NL" dirty="0"/>
          </a:p>
        </p:txBody>
      </p:sp>
      <p:pic>
        <p:nvPicPr>
          <p:cNvPr id="4" name="Picture 3" descr="A screenshot of a cell phone&#10;&#10;Description automatically generated">
            <a:extLst>
              <a:ext uri="{FF2B5EF4-FFF2-40B4-BE49-F238E27FC236}">
                <a16:creationId xmlns:a16="http://schemas.microsoft.com/office/drawing/2014/main" id="{C275E1EE-9F94-1F46-98A9-42EABBBBB17C}"/>
              </a:ext>
            </a:extLst>
          </p:cNvPr>
          <p:cNvPicPr/>
          <p:nvPr/>
        </p:nvPicPr>
        <p:blipFill>
          <a:blip r:embed="rId2">
            <a:extLst>
              <a:ext uri="{28A0092B-C50C-407E-A947-70E740481C1C}">
                <a14:useLocalDpi xmlns:a14="http://schemas.microsoft.com/office/drawing/2010/main" val="0"/>
              </a:ext>
            </a:extLst>
          </a:blip>
          <a:stretch>
            <a:fillRect/>
          </a:stretch>
        </p:blipFill>
        <p:spPr>
          <a:xfrm>
            <a:off x="4051299" y="2867025"/>
            <a:ext cx="4161155" cy="3943667"/>
          </a:xfrm>
          <a:prstGeom prst="rect">
            <a:avLst/>
          </a:prstGeom>
        </p:spPr>
      </p:pic>
    </p:spTree>
    <p:extLst>
      <p:ext uri="{BB962C8B-B14F-4D97-AF65-F5344CB8AC3E}">
        <p14:creationId xmlns:p14="http://schemas.microsoft.com/office/powerpoint/2010/main" val="875792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NgRx</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28950734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5036</TotalTime>
  <Words>744</Words>
  <Application>Microsoft Macintosh PowerPoint</Application>
  <PresentationFormat>Custom</PresentationFormat>
  <Paragraphs>106</Paragraphs>
  <Slides>24</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medium-content-serif-font</vt:lpstr>
      <vt:lpstr>Verdana</vt:lpstr>
      <vt:lpstr>Office Theme</vt:lpstr>
      <vt:lpstr>PowerPoint Presentation</vt:lpstr>
      <vt:lpstr>PowerPoint Presentation</vt:lpstr>
      <vt:lpstr>What is a Custom Element and Shadow DOM?</vt:lpstr>
      <vt:lpstr>Custom Elements = Future-proof</vt:lpstr>
      <vt:lpstr>Custom Elements in Angular</vt:lpstr>
      <vt:lpstr>What are Angular Elements?</vt:lpstr>
      <vt:lpstr>How to make a Custom element in Angular?</vt:lpstr>
      <vt:lpstr>Tutorial</vt:lpstr>
      <vt:lpstr>PowerPoint Presentation</vt:lpstr>
      <vt:lpstr>NgRx/Redux</vt:lpstr>
      <vt:lpstr>What is NgRX?</vt:lpstr>
      <vt:lpstr>State?</vt:lpstr>
      <vt:lpstr>How to communicate between components?</vt:lpstr>
      <vt:lpstr>PowerPoint Presentation</vt:lpstr>
      <vt:lpstr>Redux is based on 3 principles</vt:lpstr>
      <vt:lpstr>Redux is based on 3 principles</vt:lpstr>
      <vt:lpstr>Redux is based on 3 principles</vt:lpstr>
      <vt:lpstr>Fundamental Elements of NgRx </vt:lpstr>
      <vt:lpstr>Store</vt:lpstr>
      <vt:lpstr>Actions</vt:lpstr>
      <vt:lpstr>Reducers</vt:lpstr>
      <vt:lpstr>Effects ( TODO explain dispatch:  false)</vt:lpstr>
      <vt:lpstr>Selectors</vt:lpstr>
      <vt:lpstr>NgRx/Redux tutorial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79</cp:revision>
  <dcterms:created xsi:type="dcterms:W3CDTF">2019-02-17T16:59:30Z</dcterms:created>
  <dcterms:modified xsi:type="dcterms:W3CDTF">2020-06-11T18:47:37Z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